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75" r:id="rId9"/>
    <p:sldId id="264" r:id="rId10"/>
    <p:sldId id="265" r:id="rId11"/>
    <p:sldId id="266" r:id="rId12"/>
    <p:sldId id="272" r:id="rId13"/>
    <p:sldId id="27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6" d="100"/>
          <a:sy n="156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244F2-18A8-4350-8796-1DDB7EB0967A}" type="datetimeFigureOut">
              <a:rPr lang="en-US" smtClean="0"/>
              <a:t>10/28/2013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1E7DB-BD26-4F4E-A3C8-1D2823476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913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04B0A-D9B9-4A59-9ED8-208008BE5CB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17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4C75-7EB2-45B9-83F1-C41D829C3A05}" type="datetimeFigureOut">
              <a:rPr lang="en-US" smtClean="0"/>
              <a:t>10/28/2013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CF3CC-7381-4F86-A696-2FE2EAF88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5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4C75-7EB2-45B9-83F1-C41D829C3A05}" type="datetimeFigureOut">
              <a:rPr lang="en-US" smtClean="0"/>
              <a:t>10/28/2013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CF3CC-7381-4F86-A696-2FE2EAF88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7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4C75-7EB2-45B9-83F1-C41D829C3A05}" type="datetimeFigureOut">
              <a:rPr lang="en-US" smtClean="0"/>
              <a:t>10/28/2013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CF3CC-7381-4F86-A696-2FE2EAF88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404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4C75-7EB2-45B9-83F1-C41D829C3A05}" type="datetimeFigureOut">
              <a:rPr lang="en-US" smtClean="0"/>
              <a:t>10/28/2013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CF3CC-7381-4F86-A696-2FE2EAF88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847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4C75-7EB2-45B9-83F1-C41D829C3A05}" type="datetimeFigureOut">
              <a:rPr lang="en-US" smtClean="0"/>
              <a:t>10/28/2013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CF3CC-7381-4F86-A696-2FE2EAF88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5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4C75-7EB2-45B9-83F1-C41D829C3A05}" type="datetimeFigureOut">
              <a:rPr lang="en-US" smtClean="0"/>
              <a:t>10/28/2013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CF3CC-7381-4F86-A696-2FE2EAF88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68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4C75-7EB2-45B9-83F1-C41D829C3A05}" type="datetimeFigureOut">
              <a:rPr lang="en-US" smtClean="0"/>
              <a:t>10/28/2013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CF3CC-7381-4F86-A696-2FE2EAF88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991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4C75-7EB2-45B9-83F1-C41D829C3A05}" type="datetimeFigureOut">
              <a:rPr lang="en-US" smtClean="0"/>
              <a:t>10/28/2013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CF3CC-7381-4F86-A696-2FE2EAF88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29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4C75-7EB2-45B9-83F1-C41D829C3A05}" type="datetimeFigureOut">
              <a:rPr lang="en-US" smtClean="0"/>
              <a:t>10/28/2013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CF3CC-7381-4F86-A696-2FE2EAF88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50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4C75-7EB2-45B9-83F1-C41D829C3A05}" type="datetimeFigureOut">
              <a:rPr lang="en-US" smtClean="0"/>
              <a:t>10/28/2013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CF3CC-7381-4F86-A696-2FE2EAF88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298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4C75-7EB2-45B9-83F1-C41D829C3A05}" type="datetimeFigureOut">
              <a:rPr lang="en-US" smtClean="0"/>
              <a:t>10/28/2013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CF3CC-7381-4F86-A696-2FE2EAF88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700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F4C75-7EB2-45B9-83F1-C41D829C3A05}" type="datetimeFigureOut">
              <a:rPr lang="en-US" smtClean="0"/>
              <a:t>10/28/2013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DCF3CC-7381-4F86-A696-2FE2EAF88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64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xenia.media.mit.edu/~cwren/interpolator/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://docs.opencv.org/doc/tutorials/imgproc/imgtrans/hough_lines/hough_line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hyperlink" Target="http://docs.opencv.org/doc/tutorials/imgproc/imgtrans/hough_lines/hough_line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xenia.media.mit.edu/~cwren/interpolator/" TargetMode="External"/><Relationship Id="rId4" Type="http://schemas.openxmlformats.org/officeDocument/2006/relationships/image" Target="../media/image1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en.wikipedia.org/wiki/Ramer-Douglas-Peucker_algorith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From Sketch to Reality: Generating web page from a sketch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Xinqi</a:t>
            </a:r>
            <a:r>
              <a:rPr lang="en-US" dirty="0" smtClean="0"/>
              <a:t> Li, </a:t>
            </a:r>
            <a:r>
              <a:rPr lang="en-US" dirty="0" err="1" smtClean="0"/>
              <a:t>Peilin</a:t>
            </a:r>
            <a:r>
              <a:rPr lang="en-US" dirty="0" smtClean="0"/>
              <a:t> </a:t>
            </a:r>
            <a:r>
              <a:rPr lang="en-US" dirty="0" err="1" smtClean="0"/>
              <a:t>Hao</a:t>
            </a:r>
            <a:r>
              <a:rPr lang="en-US" dirty="0" smtClean="0"/>
              <a:t>, Yinan Zhang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3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OCR(</a:t>
            </a:r>
            <a:r>
              <a:rPr lang="en-US" altLang="zh-CN" dirty="0"/>
              <a:t>Optical Character Recognition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i="1" dirty="0" err="1" smtClean="0">
                <a:solidFill>
                  <a:srgbClr val="FF0000"/>
                </a:solidFill>
              </a:rPr>
              <a:t>PyTesser</a:t>
            </a:r>
            <a:r>
              <a:rPr lang="en-US" altLang="zh-CN" dirty="0" smtClean="0"/>
              <a:t> is </a:t>
            </a:r>
            <a:r>
              <a:rPr lang="en-US" altLang="zh-CN" dirty="0"/>
              <a:t>an Optical Character Recognition module for </a:t>
            </a:r>
            <a:r>
              <a:rPr lang="en-US" altLang="zh-CN" dirty="0" smtClean="0"/>
              <a:t>Python.[1]</a:t>
            </a:r>
          </a:p>
          <a:p>
            <a:pPr marL="0" indent="0">
              <a:buNone/>
            </a:pPr>
            <a:r>
              <a:rPr lang="en-US" altLang="zh-CN" dirty="0" smtClean="0"/>
              <a:t>Input: image or image file</a:t>
            </a:r>
          </a:p>
          <a:p>
            <a:pPr marL="0" indent="0">
              <a:buNone/>
            </a:pPr>
            <a:r>
              <a:rPr lang="en-US" altLang="zh-CN" dirty="0" smtClean="0"/>
              <a:t>Output: string</a:t>
            </a: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i="1" dirty="0" err="1" smtClean="0"/>
              <a:t>PyTesser</a:t>
            </a:r>
            <a:r>
              <a:rPr lang="en-US" altLang="zh-CN" dirty="0" smtClean="0"/>
              <a:t> </a:t>
            </a:r>
            <a:r>
              <a:rPr lang="en-US" altLang="zh-CN" dirty="0"/>
              <a:t>uses the </a:t>
            </a:r>
            <a:r>
              <a:rPr lang="en-US" altLang="zh-CN" i="1" dirty="0" err="1"/>
              <a:t>Tesseract</a:t>
            </a:r>
            <a:r>
              <a:rPr lang="en-US" altLang="zh-CN" i="1" dirty="0"/>
              <a:t> OCR </a:t>
            </a:r>
            <a:r>
              <a:rPr lang="en-US" altLang="zh-CN" i="1" dirty="0" smtClean="0"/>
              <a:t>engine</a:t>
            </a:r>
            <a:r>
              <a:rPr lang="en-US" altLang="zh-CN" dirty="0" smtClean="0"/>
              <a:t>[2], </a:t>
            </a:r>
            <a:r>
              <a:rPr lang="en-US" altLang="zh-CN" dirty="0"/>
              <a:t>converting images to an accepted format and calling the </a:t>
            </a:r>
            <a:r>
              <a:rPr lang="en-US" altLang="zh-CN" dirty="0" err="1"/>
              <a:t>Tesseract</a:t>
            </a:r>
            <a:r>
              <a:rPr lang="en-US" altLang="zh-CN" dirty="0"/>
              <a:t> executable as an external script. </a:t>
            </a:r>
            <a:r>
              <a:rPr lang="en-US" altLang="zh-CN" dirty="0" smtClean="0"/>
              <a:t>[1]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344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Python Imaging Library (PIL)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i="1" dirty="0" smtClean="0">
                <a:solidFill>
                  <a:srgbClr val="FF0000"/>
                </a:solidFill>
              </a:rPr>
              <a:t>PIL</a:t>
            </a:r>
            <a:r>
              <a:rPr lang="en-US" altLang="zh-CN" dirty="0" smtClean="0"/>
              <a:t> adds </a:t>
            </a:r>
            <a:r>
              <a:rPr lang="en-US" altLang="zh-CN" dirty="0"/>
              <a:t>image processing capabilities to your Python </a:t>
            </a:r>
            <a:r>
              <a:rPr lang="en-US" altLang="zh-CN" dirty="0" smtClean="0"/>
              <a:t>interpreter and this </a:t>
            </a:r>
            <a:r>
              <a:rPr lang="en-US" altLang="zh-CN" dirty="0"/>
              <a:t>library supports many file formats, and provides powerful image processing and graphics capabilities</a:t>
            </a:r>
            <a:r>
              <a:rPr lang="en-US" altLang="zh-CN" dirty="0" smtClean="0"/>
              <a:t>.[3]</a:t>
            </a:r>
            <a:r>
              <a:rPr lang="en-US" altLang="zh-CN" dirty="0"/>
              <a:t/>
            </a:r>
            <a:br>
              <a:rPr lang="en-US" altLang="zh-CN" dirty="0"/>
            </a:b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Reference:</a:t>
            </a:r>
          </a:p>
          <a:p>
            <a:pPr marL="0" indent="0">
              <a:buNone/>
            </a:pPr>
            <a:r>
              <a:rPr lang="en-US" altLang="zh-CN" sz="2000" dirty="0" smtClean="0"/>
              <a:t>[1] http://code.google.com/p/pytesser/</a:t>
            </a:r>
          </a:p>
          <a:p>
            <a:pPr marL="0" indent="0">
              <a:buNone/>
            </a:pPr>
            <a:r>
              <a:rPr lang="en-US" altLang="zh-CN" sz="2000" dirty="0" smtClean="0"/>
              <a:t>[2] http://code.google.com/p/tesseract-ocr/</a:t>
            </a:r>
          </a:p>
          <a:p>
            <a:pPr marL="0" indent="0">
              <a:buNone/>
            </a:pPr>
            <a:r>
              <a:rPr lang="en-US" altLang="zh-CN" sz="2000" dirty="0" smtClean="0"/>
              <a:t>[3] http://www.pythonware.com/products/pil/</a:t>
            </a:r>
            <a:endParaRPr lang="zh-CN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2793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OCR Result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63" r="23110" b="18143"/>
          <a:stretch/>
        </p:blipFill>
        <p:spPr bwMode="auto">
          <a:xfrm>
            <a:off x="6196584" y="1517905"/>
            <a:ext cx="4867656" cy="1158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4" t="34858" r="21026" b="36092"/>
          <a:stretch/>
        </p:blipFill>
        <p:spPr bwMode="auto">
          <a:xfrm>
            <a:off x="914400" y="1408177"/>
            <a:ext cx="4614672" cy="1517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" y="3449020"/>
            <a:ext cx="4065556" cy="315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70"/>
          <a:stretch/>
        </p:blipFill>
        <p:spPr bwMode="auto">
          <a:xfrm>
            <a:off x="6096000" y="3664185"/>
            <a:ext cx="5764358" cy="2724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984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Generate HTML code</a:t>
            </a:r>
          </a:p>
          <a:p>
            <a:r>
              <a:rPr lang="en-US" dirty="0" smtClean="0"/>
              <a:t>Find images the designer want with a little sketch</a:t>
            </a:r>
          </a:p>
          <a:p>
            <a:pPr lvl="1"/>
            <a:r>
              <a:rPr lang="en-US" sz="2000" dirty="0" smtClean="0"/>
              <a:t>LEE, Y., ZITNICK, C., AND COHEN, M. 2011. </a:t>
            </a:r>
            <a:r>
              <a:rPr lang="en-US" sz="2000" dirty="0" err="1" smtClean="0"/>
              <a:t>ShadowDraw:real-time</a:t>
            </a:r>
            <a:r>
              <a:rPr lang="en-US" sz="2000" dirty="0" smtClean="0"/>
              <a:t> user guidance for freehand drawing. ACM </a:t>
            </a:r>
            <a:r>
              <a:rPr lang="en-US" sz="2000" dirty="0" err="1" smtClean="0"/>
              <a:t>Trans.Graph</a:t>
            </a:r>
            <a:r>
              <a:rPr lang="en-US" sz="2000" dirty="0" smtClean="0"/>
              <a:t>. (Proc. SIGGRAPH) 30, 4, 27:1–27:10.</a:t>
            </a:r>
          </a:p>
          <a:p>
            <a:pPr lvl="1"/>
            <a:r>
              <a:rPr lang="en-US" sz="2000" dirty="0" err="1"/>
              <a:t>Eitz</a:t>
            </a:r>
            <a:r>
              <a:rPr lang="en-US" sz="2000" dirty="0"/>
              <a:t>, Mathias, James Hays, and Marc Alexa. "How do humans sketch objects?." </a:t>
            </a:r>
            <a:r>
              <a:rPr lang="en-US" sz="2000" i="1" dirty="0"/>
              <a:t>ACM Transactions on Graphics (TOG)</a:t>
            </a:r>
            <a:r>
              <a:rPr lang="en-US" sz="2000" dirty="0"/>
              <a:t> 31.4 (2012): 44</a:t>
            </a:r>
            <a:r>
              <a:rPr lang="en-US" sz="2000" dirty="0" smtClean="0"/>
              <a:t>.</a:t>
            </a:r>
          </a:p>
          <a:p>
            <a:pPr lvl="1"/>
            <a:r>
              <a:rPr lang="en-US" sz="2000" dirty="0" err="1"/>
              <a:t>Shrivastava</a:t>
            </a:r>
            <a:r>
              <a:rPr lang="en-US" sz="2000" dirty="0"/>
              <a:t>, </a:t>
            </a:r>
            <a:r>
              <a:rPr lang="en-US" sz="2000" dirty="0" err="1"/>
              <a:t>Abhinav</a:t>
            </a:r>
            <a:r>
              <a:rPr lang="en-US" sz="2000" dirty="0"/>
              <a:t>, et al. "Data-driven visual similarity for cross-domain image matching." </a:t>
            </a:r>
            <a:r>
              <a:rPr lang="en-US" sz="2000" i="1" dirty="0"/>
              <a:t>ACM Transactions on Graphics (TOG)</a:t>
            </a:r>
            <a:r>
              <a:rPr lang="en-US" sz="2000" dirty="0"/>
              <a:t>. Vol. 30. No. 6. ACM, 2011.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57552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Perspective Correction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Get </a:t>
            </a:r>
            <a:r>
              <a:rPr lang="en-US" altLang="zh-CN" dirty="0" smtClean="0"/>
              <a:t>the edge map</a:t>
            </a:r>
          </a:p>
          <a:p>
            <a:r>
              <a:rPr lang="en-US" dirty="0" smtClean="0"/>
              <a:t>Detect lines with Hough Transform[1]</a:t>
            </a:r>
          </a:p>
          <a:p>
            <a:r>
              <a:rPr lang="en-US" dirty="0" smtClean="0"/>
              <a:t>Get points of corners of a paper</a:t>
            </a:r>
          </a:p>
          <a:p>
            <a:r>
              <a:rPr lang="en-US" dirty="0" smtClean="0"/>
              <a:t>Construction transformation matrix[2]</a:t>
            </a:r>
          </a:p>
          <a:p>
            <a:r>
              <a:rPr lang="en-US" dirty="0" smtClean="0"/>
              <a:t>Apply perspective transformation 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sz="2000" dirty="0" smtClean="0"/>
              <a:t>References:</a:t>
            </a:r>
          </a:p>
          <a:p>
            <a:pPr marL="0" indent="0">
              <a:buNone/>
            </a:pPr>
            <a:r>
              <a:rPr lang="en-US" sz="1600" dirty="0" smtClean="0"/>
              <a:t>[1] Hough Line Transform: </a:t>
            </a:r>
            <a:r>
              <a:rPr lang="en-US" sz="1600" dirty="0" smtClean="0">
                <a:hlinkClick r:id="rId2"/>
              </a:rPr>
              <a:t>http://docs.opencv.org/doc/tutorials/imgproc/imgtrans/hough_lines/hough_lines.html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 smtClean="0"/>
              <a:t>[2] Perspective Transform Estimation </a:t>
            </a:r>
            <a:r>
              <a:rPr lang="en-US" sz="1600" dirty="0" smtClean="0">
                <a:hlinkClick r:id="rId3"/>
              </a:rPr>
              <a:t>http://xenia.media.mit.edu/~cwren/interpolator/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1" t="8786" r="17255" b="10652"/>
          <a:stretch/>
        </p:blipFill>
        <p:spPr>
          <a:xfrm>
            <a:off x="6580094" y="709794"/>
            <a:ext cx="4580966" cy="30928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0" t="5581" r="20556" b="10641"/>
          <a:stretch/>
        </p:blipFill>
        <p:spPr>
          <a:xfrm>
            <a:off x="7001434" y="1060691"/>
            <a:ext cx="4663521" cy="34635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3" t="7943" r="20689" b="12390"/>
          <a:stretch/>
        </p:blipFill>
        <p:spPr>
          <a:xfrm>
            <a:off x="7540765" y="1778935"/>
            <a:ext cx="4719636" cy="33286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633" y="1926934"/>
            <a:ext cx="3125797" cy="447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68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Hough Transform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n-US" sz="2000" dirty="0" smtClean="0"/>
              <a:t>For a point           , line family: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For every point in the image: </a:t>
            </a:r>
          </a:p>
          <a:p>
            <a:pPr marL="914400" lvl="1" indent="-457200">
              <a:buAutoNum type="arabicPeriod"/>
            </a:pPr>
            <a:r>
              <a:rPr lang="en-US" sz="1600" dirty="0" smtClean="0"/>
              <a:t>Find its family of lines, get sinusoid curves</a:t>
            </a:r>
          </a:p>
          <a:p>
            <a:pPr marL="914400" lvl="1" indent="-457200">
              <a:buAutoNum type="arabicPeriod"/>
            </a:pPr>
            <a:r>
              <a:rPr lang="en-US" sz="1600" dirty="0" smtClean="0"/>
              <a:t>If the curves of two points intersect in the</a:t>
            </a:r>
          </a:p>
          <a:p>
            <a:pPr marL="457200" lvl="1" indent="0">
              <a:buNone/>
            </a:pPr>
            <a:r>
              <a:rPr lang="en-US" sz="1600" dirty="0" smtClean="0"/>
              <a:t>	plane    -   , they belong to a same line:</a:t>
            </a:r>
            <a:endParaRPr lang="en-US" sz="1600" dirty="0" smtClean="0"/>
          </a:p>
          <a:p>
            <a:pPr marL="914400" lvl="1" indent="-457200">
              <a:buAutoNum type="arabicPeriod"/>
            </a:pPr>
            <a:endParaRPr lang="en-US" sz="1600" dirty="0" smtClean="0"/>
          </a:p>
          <a:p>
            <a:pPr marL="914400" lvl="1" indent="-457200">
              <a:buAutoNum type="arabicPeriod"/>
            </a:pPr>
            <a:endParaRPr lang="en-US" sz="1600" dirty="0" smtClean="0"/>
          </a:p>
          <a:p>
            <a:pPr marL="457200" indent="-457200">
              <a:buAutoNum type="arabicPeriod"/>
            </a:pPr>
            <a:r>
              <a:rPr lang="en-US" sz="2000" dirty="0" smtClean="0"/>
              <a:t>A </a:t>
            </a:r>
            <a:r>
              <a:rPr lang="en-US" sz="2000" dirty="0"/>
              <a:t>line can be </a:t>
            </a:r>
            <a:r>
              <a:rPr lang="en-US" sz="2000" i="1" dirty="0"/>
              <a:t>detected</a:t>
            </a:r>
            <a:r>
              <a:rPr lang="en-US" sz="2000" dirty="0"/>
              <a:t> by finding the number of intersections between </a:t>
            </a:r>
            <a:r>
              <a:rPr lang="en-US" sz="2000" dirty="0" smtClean="0"/>
              <a:t>curves.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Keep tracking </a:t>
            </a:r>
            <a:r>
              <a:rPr lang="en-US" sz="2000" dirty="0"/>
              <a:t>of the intersection between curves of every point in the image. If the number of intersections is above some </a:t>
            </a:r>
            <a:r>
              <a:rPr lang="en-US" sz="2000" i="1" dirty="0"/>
              <a:t>threshold</a:t>
            </a:r>
            <a:r>
              <a:rPr lang="en-US" sz="2000" dirty="0"/>
              <a:t>, </a:t>
            </a:r>
            <a:r>
              <a:rPr lang="en-US" sz="2000" dirty="0" smtClean="0"/>
              <a:t>then </a:t>
            </a:r>
            <a:r>
              <a:rPr lang="en-US" sz="2000" dirty="0"/>
              <a:t>declares it as a </a:t>
            </a:r>
            <a:r>
              <a:rPr lang="en-US" sz="2000" dirty="0" smtClean="0"/>
              <a:t>line.</a:t>
            </a:r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endParaRPr lang="en-US" sz="2000" dirty="0" smtClean="0"/>
          </a:p>
          <a:p>
            <a:pPr marL="0" indent="0">
              <a:buNone/>
            </a:pPr>
            <a:r>
              <a:rPr lang="en-US" sz="1800" dirty="0" smtClean="0"/>
              <a:t>Hough Line Transform: </a:t>
            </a:r>
            <a:r>
              <a:rPr lang="en-US" sz="1800" dirty="0" smtClean="0">
                <a:hlinkClick r:id="rId2"/>
              </a:rPr>
              <a:t>http://docs.opencv.org/doc/tutorials/imgproc/imgtrans/hough_lines/hough_lines.html</a:t>
            </a:r>
            <a:endParaRPr lang="en-US" sz="1800" dirty="0" smtClean="0"/>
          </a:p>
        </p:txBody>
      </p:sp>
      <p:pic>
        <p:nvPicPr>
          <p:cNvPr id="2050" name="Picture 2" descr="Line variabl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119" y="863599"/>
            <a:ext cx="2381250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y = \left ( -\dfrac{\cos \theta}{\sin \theta} \right ) x + \left ( \dfrac{r}{\sin \theta} \right 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751" y="2857498"/>
            <a:ext cx="2000250" cy="42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 = x \cos \theta + y \sin \thet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4844" y="3539363"/>
            <a:ext cx="144780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(x_{0}, y_{0}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071" y="1917827"/>
            <a:ext cx="51435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_{\theta} = x_{0} \cdot \cos \theta  + y_{0} \cdot \sin \thet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639" y="1927352"/>
            <a:ext cx="1838325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3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sz="7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 </a:t>
            </a:r>
            <a:r>
              <a:rPr kumimoji="0" lang="en-US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2" name="Picture 14" descr="\thet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423" y="3224211"/>
            <a:ext cx="76200" cy="12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r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623" y="3224211"/>
            <a:ext cx="76200" cy="9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Polar plot of the family of lines for three point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65" y="2766949"/>
            <a:ext cx="1824355" cy="1185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08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Constructing the transformation matrix</a:t>
            </a:r>
            <a:endParaRPr lang="en-US" dirty="0"/>
          </a:p>
        </p:txBody>
      </p:sp>
      <p:pic>
        <p:nvPicPr>
          <p:cNvPr id="1026" name="Picture 2" descr="http://xenia.media.mit.edu/~cwren/interpolator/img5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449" y="1635855"/>
            <a:ext cx="3550361" cy="238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44880" y="1816608"/>
            <a:ext cx="91054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Equation: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Matrix form: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28" name="Picture 4" descr="http://xenia.media.mit.edu/~cwren/interpolator/eq9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255" y="1563510"/>
            <a:ext cx="3419475" cy="115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xenia.media.mit.edu/~cwren/interpolator/eq9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255" y="2545789"/>
            <a:ext cx="3419475" cy="115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xenia.media.mit.edu/~cwren/interpolator/eq7.g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0" t="1819" r="-5120" b="-1544"/>
          <a:stretch/>
        </p:blipFill>
        <p:spPr bwMode="auto">
          <a:xfrm>
            <a:off x="2448242" y="3802740"/>
            <a:ext cx="2857500" cy="200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9744" y="6205728"/>
            <a:ext cx="8008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Perspective Transform Estimation </a:t>
            </a:r>
            <a:r>
              <a:rPr lang="en-US" dirty="0" smtClean="0">
                <a:hlinkClick r:id="rId5"/>
              </a:rPr>
              <a:t>http://xenia.media.mit.edu/~cwren/interpolator/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11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Perspective Correction Result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378" y="1722767"/>
            <a:ext cx="3412814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000" y="1722767"/>
            <a:ext cx="3122068" cy="44154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29840" y="6217920"/>
            <a:ext cx="1261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Source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894320" y="6217920"/>
            <a:ext cx="1261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64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 </a:t>
            </a:r>
            <a:r>
              <a:rPr lang="en-US" altLang="zh-CN" dirty="0" smtClean="0"/>
              <a:t>edge image</a:t>
            </a:r>
            <a:endParaRPr lang="en-US" dirty="0" smtClean="0"/>
          </a:p>
          <a:p>
            <a:r>
              <a:rPr lang="en-US" dirty="0" smtClean="0"/>
              <a:t>Find contours</a:t>
            </a:r>
          </a:p>
          <a:p>
            <a:r>
              <a:rPr lang="en-US" dirty="0" smtClean="0"/>
              <a:t>Approximate </a:t>
            </a:r>
            <a:r>
              <a:rPr lang="en-US" dirty="0"/>
              <a:t>a curve or a </a:t>
            </a:r>
            <a:r>
              <a:rPr lang="en-US" dirty="0" smtClean="0"/>
              <a:t>polygon[1]</a:t>
            </a:r>
          </a:p>
          <a:p>
            <a:r>
              <a:rPr lang="en-US" dirty="0" smtClean="0"/>
              <a:t>Determine the shape based on </a:t>
            </a:r>
          </a:p>
          <a:p>
            <a:pPr marL="0" indent="0">
              <a:buNone/>
            </a:pPr>
            <a:r>
              <a:rPr lang="en-US" dirty="0" smtClean="0"/>
              <a:t>    vertices[2]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sz="1900" dirty="0" smtClean="0"/>
              <a:t>References:</a:t>
            </a:r>
          </a:p>
          <a:p>
            <a:pPr marL="0" indent="0">
              <a:buNone/>
            </a:pPr>
            <a:r>
              <a:rPr lang="en-US" sz="1600" dirty="0" smtClean="0"/>
              <a:t>[1]Suzuki</a:t>
            </a:r>
            <a:r>
              <a:rPr lang="en-US" sz="1600" dirty="0"/>
              <a:t>, S. and Abe, K., </a:t>
            </a:r>
            <a:r>
              <a:rPr lang="en-US" sz="1600" i="1" dirty="0"/>
              <a:t>Topological Structural Analysis of </a:t>
            </a:r>
            <a:r>
              <a:rPr lang="en-US" sz="1600" i="1" dirty="0" smtClean="0"/>
              <a:t>Digitized </a:t>
            </a:r>
            <a:r>
              <a:rPr lang="en-US" sz="1600" i="1" dirty="0"/>
              <a:t>Binary Images by Border Following</a:t>
            </a:r>
            <a:r>
              <a:rPr lang="en-US" sz="1600" dirty="0"/>
              <a:t>. CVGIP 30 1, </a:t>
            </a:r>
            <a:r>
              <a:rPr lang="en-US" sz="1600" dirty="0" err="1"/>
              <a:t>pp</a:t>
            </a:r>
            <a:r>
              <a:rPr lang="en-US" sz="1600" dirty="0"/>
              <a:t> 32-46 (1985</a:t>
            </a:r>
            <a:r>
              <a:rPr lang="en-US" sz="1600" dirty="0" smtClean="0"/>
              <a:t>)</a:t>
            </a:r>
          </a:p>
          <a:p>
            <a:pPr marL="0" indent="0">
              <a:buNone/>
            </a:pPr>
            <a:r>
              <a:rPr lang="en-US" sz="1600" dirty="0" smtClean="0"/>
              <a:t>[2]</a:t>
            </a:r>
            <a:r>
              <a:rPr lang="en-US" sz="1600" dirty="0"/>
              <a:t> Ramer–Douglas–</a:t>
            </a:r>
            <a:r>
              <a:rPr lang="en-US" sz="1600" dirty="0" err="1"/>
              <a:t>Peucker</a:t>
            </a:r>
            <a:r>
              <a:rPr lang="en-US" sz="1600" dirty="0"/>
              <a:t> </a:t>
            </a:r>
            <a:r>
              <a:rPr lang="en-US" sz="1600" dirty="0" smtClean="0"/>
              <a:t>algorithm: </a:t>
            </a:r>
            <a:r>
              <a:rPr lang="en-US" sz="1600" dirty="0" smtClean="0">
                <a:hlinkClick r:id="rId2"/>
              </a:rPr>
              <a:t>http://en.wikipedia.org/wiki/Ramer-Douglas-Peucker_algorithm</a:t>
            </a:r>
            <a:endParaRPr lang="en-US" sz="1600" dirty="0"/>
          </a:p>
          <a:p>
            <a:pPr marL="0" indent="0">
              <a:buNone/>
            </a:pPr>
            <a:endParaRPr lang="en-US" sz="17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825" y="406982"/>
            <a:ext cx="3047619" cy="3047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712" y="971921"/>
            <a:ext cx="3029373" cy="30293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" t="1408" r="1495" b="2011"/>
          <a:stretch/>
        </p:blipFill>
        <p:spPr>
          <a:xfrm>
            <a:off x="7351335" y="1528789"/>
            <a:ext cx="2954217" cy="29718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379" y="2079615"/>
            <a:ext cx="3019846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1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Ramer–Douglas–</a:t>
            </a:r>
            <a:r>
              <a:rPr lang="en-US" altLang="zh-CN" dirty="0" err="1" smtClean="0"/>
              <a:t>Peucker</a:t>
            </a:r>
            <a:r>
              <a:rPr lang="en-US" altLang="zh-CN" dirty="0" smtClean="0"/>
              <a:t>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Condition: given a curve composed of line segments</a:t>
            </a:r>
          </a:p>
          <a:p>
            <a:r>
              <a:rPr lang="en-US" altLang="zh-CN" dirty="0" smtClean="0"/>
              <a:t>Purpose: find a similar curve with fewer points</a:t>
            </a:r>
          </a:p>
          <a:p>
            <a:pPr lvl="2"/>
            <a:r>
              <a:rPr lang="en-US" altLang="zh-CN" dirty="0" smtClean="0"/>
              <a:t>The new curve consists of the subset of original points.</a:t>
            </a:r>
          </a:p>
          <a:p>
            <a:r>
              <a:rPr lang="en-US" altLang="zh-CN" dirty="0" smtClean="0"/>
              <a:t>Key Def.: </a:t>
            </a:r>
          </a:p>
          <a:p>
            <a:pPr marL="0" indent="0">
              <a:buNone/>
            </a:pPr>
            <a:r>
              <a:rPr lang="en-US" altLang="zh-CN" dirty="0" smtClean="0"/>
              <a:t>    “dissimilar”=</a:t>
            </a:r>
            <a:r>
              <a:rPr lang="en-US" altLang="zh-CN" dirty="0" err="1" smtClean="0"/>
              <a:t>Distance</a:t>
            </a:r>
            <a:r>
              <a:rPr lang="en-US" altLang="zh-CN" sz="1400" dirty="0" err="1" smtClean="0"/>
              <a:t>MAX</a:t>
            </a:r>
            <a:r>
              <a:rPr lang="en-US" altLang="zh-CN" dirty="0" smtClean="0"/>
              <a:t>(original, simplified)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04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How it works--Recursion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645" y="1228376"/>
            <a:ext cx="7466071" cy="2372692"/>
          </a:xfr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1775520" y="3322104"/>
            <a:ext cx="8712968" cy="3059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Define a </a:t>
            </a:r>
            <a:r>
              <a:rPr lang="en-US" altLang="zh-CN" dirty="0">
                <a:solidFill>
                  <a:srgbClr val="FF0000"/>
                </a:solidFill>
              </a:rPr>
              <a:t>distance dimension </a:t>
            </a:r>
            <a:r>
              <a:rPr lang="el-GR" altLang="zh-CN" dirty="0">
                <a:solidFill>
                  <a:srgbClr val="FF0000"/>
                </a:solidFill>
              </a:rPr>
              <a:t>ε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Begin with the first and the last points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en-US" altLang="zh-CN" dirty="0"/>
              <a:t> P</a:t>
            </a:r>
            <a:r>
              <a:rPr lang="en-US" altLang="zh-CN" sz="2000" dirty="0"/>
              <a:t>S</a:t>
            </a:r>
            <a:r>
              <a:rPr lang="en-US" altLang="zh-CN" dirty="0"/>
              <a:t> &amp; P</a:t>
            </a:r>
            <a:r>
              <a:rPr lang="en-US" altLang="zh-CN" sz="2000" dirty="0"/>
              <a:t>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P</a:t>
            </a:r>
            <a:r>
              <a:rPr lang="en-US" altLang="zh-CN" sz="1800" dirty="0"/>
              <a:t>f</a:t>
            </a:r>
            <a:r>
              <a:rPr lang="en-US" altLang="zh-CN" dirty="0"/>
              <a:t>: furthest point from </a:t>
            </a:r>
            <a:r>
              <a:rPr lang="en-US" altLang="zh-CN" dirty="0" err="1"/>
              <a:t>Line</a:t>
            </a:r>
            <a:r>
              <a:rPr lang="en-US" altLang="zh-CN" sz="1800" dirty="0" err="1"/>
              <a:t>SE</a:t>
            </a:r>
            <a:r>
              <a:rPr lang="en-US" altLang="zh-CN" dirty="0" err="1">
                <a:sym typeface="Wingdings" panose="05000000000000000000" pitchFamily="2" charset="2"/>
              </a:rPr>
              <a:t></a:t>
            </a:r>
            <a:r>
              <a:rPr lang="en-US" altLang="zh-CN" dirty="0" err="1" smtClean="0">
                <a:sym typeface="Wingdings" panose="05000000000000000000" pitchFamily="2" charset="2"/>
              </a:rPr>
              <a:t>D</a:t>
            </a:r>
            <a:r>
              <a:rPr lang="en-US" altLang="zh-CN" sz="2400" dirty="0" err="1" smtClean="0">
                <a:sym typeface="Wingdings" panose="05000000000000000000" pitchFamily="2" charset="2"/>
              </a:rPr>
              <a:t>f</a:t>
            </a:r>
            <a:r>
              <a:rPr lang="en-US" altLang="zh-CN" sz="2400" dirty="0" smtClean="0">
                <a:sym typeface="Wingdings" panose="05000000000000000000" pitchFamily="2" charset="2"/>
              </a:rPr>
              <a:t>=</a:t>
            </a:r>
            <a:r>
              <a:rPr lang="en-US" altLang="zh-CN" dirty="0" smtClean="0">
                <a:sym typeface="Wingdings" panose="05000000000000000000" pitchFamily="2" charset="2"/>
              </a:rPr>
              <a:t>distance(P</a:t>
            </a:r>
            <a:r>
              <a:rPr lang="en-US" altLang="zh-CN" sz="2400" dirty="0" smtClean="0">
                <a:sym typeface="Wingdings" panose="05000000000000000000" pitchFamily="2" charset="2"/>
              </a:rPr>
              <a:t>f, </a:t>
            </a:r>
            <a:r>
              <a:rPr lang="en-US" altLang="zh-CN" dirty="0" err="1">
                <a:sym typeface="Wingdings" panose="05000000000000000000" pitchFamily="2" charset="2"/>
              </a:rPr>
              <a:t>Line</a:t>
            </a:r>
            <a:r>
              <a:rPr lang="en-US" altLang="zh-CN" sz="2400" dirty="0" err="1">
                <a:sym typeface="Wingdings" panose="05000000000000000000" pitchFamily="2" charset="2"/>
              </a:rPr>
              <a:t>SE</a:t>
            </a:r>
            <a:r>
              <a:rPr lang="en-US" altLang="zh-CN" dirty="0">
                <a:sym typeface="Wingdings" panose="05000000000000000000" pitchFamily="2" charset="2"/>
              </a:rPr>
              <a:t>)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If(</a:t>
            </a:r>
            <a:r>
              <a:rPr lang="en-US" altLang="zh-CN" dirty="0" err="1">
                <a:sym typeface="Wingdings" panose="05000000000000000000" pitchFamily="2" charset="2"/>
              </a:rPr>
              <a:t>D</a:t>
            </a:r>
            <a:r>
              <a:rPr lang="en-US" altLang="zh-CN" sz="2000" dirty="0" err="1">
                <a:sym typeface="Wingdings" panose="05000000000000000000" pitchFamily="2" charset="2"/>
              </a:rPr>
              <a:t>f</a:t>
            </a:r>
            <a:r>
              <a:rPr lang="en-US" altLang="zh-CN" dirty="0"/>
              <a:t>&lt;</a:t>
            </a:r>
            <a:r>
              <a:rPr lang="el-GR" altLang="zh-CN" dirty="0">
                <a:solidFill>
                  <a:srgbClr val="FF0000"/>
                </a:solidFill>
              </a:rPr>
              <a:t>ε</a:t>
            </a:r>
            <a:r>
              <a:rPr lang="en-US" altLang="zh-CN" dirty="0"/>
              <a:t>) draw a new simplified line </a:t>
            </a:r>
            <a:r>
              <a:rPr lang="en-US" altLang="zh-CN" dirty="0" err="1">
                <a:sym typeface="Wingdings" panose="05000000000000000000" pitchFamily="2" charset="2"/>
              </a:rPr>
              <a:t>Line</a:t>
            </a:r>
            <a:r>
              <a:rPr lang="en-US" altLang="zh-CN" sz="2400" dirty="0" err="1">
                <a:sym typeface="Wingdings" panose="05000000000000000000" pitchFamily="2" charset="2"/>
              </a:rPr>
              <a:t>SE</a:t>
            </a:r>
            <a:r>
              <a:rPr lang="en-US" altLang="zh-CN" sz="2400" dirty="0">
                <a:sym typeface="Wingdings" panose="05000000000000000000" pitchFamily="2" charset="2"/>
              </a:rPr>
              <a:t>, </a:t>
            </a:r>
            <a:r>
              <a:rPr lang="en-US" altLang="zh-CN" dirty="0">
                <a:sym typeface="Wingdings" panose="05000000000000000000" pitchFamily="2" charset="2"/>
              </a:rPr>
              <a:t>processed other points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</a:t>
            </a:r>
            <a:r>
              <a:rPr lang="en-US" altLang="zh-CN" dirty="0" smtClean="0"/>
              <a:t> else </a:t>
            </a:r>
            <a:r>
              <a:rPr lang="en-US" altLang="zh-CN" dirty="0"/>
              <a:t>P</a:t>
            </a:r>
            <a:r>
              <a:rPr lang="en-US" altLang="zh-CN" sz="2000" dirty="0"/>
              <a:t>E</a:t>
            </a:r>
            <a:r>
              <a:rPr lang="en-US" altLang="zh-CN" dirty="0"/>
              <a:t>= P</a:t>
            </a:r>
            <a:r>
              <a:rPr lang="en-US" altLang="zh-CN" sz="2000" dirty="0"/>
              <a:t>f   </a:t>
            </a:r>
            <a:r>
              <a:rPr lang="en-US" altLang="zh-CN" dirty="0"/>
              <a:t>go to </a:t>
            </a:r>
            <a:r>
              <a:rPr lang="en-US" altLang="zh-CN" dirty="0"/>
              <a:t>3 until all the points are processed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8591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 Detection Result: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96" y="1690688"/>
            <a:ext cx="3122068" cy="4415496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597" y="1722767"/>
            <a:ext cx="3062870" cy="4351338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700" y="2292096"/>
            <a:ext cx="4122947" cy="291998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44752" y="6236208"/>
            <a:ext cx="1810512" cy="37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071872" y="6236208"/>
            <a:ext cx="1810512" cy="37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246941" y="5813488"/>
            <a:ext cx="3106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Bad Result with hand drawing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98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409</Words>
  <Application>Microsoft Office PowerPoint</Application>
  <PresentationFormat>Widescreen</PresentationFormat>
  <Paragraphs>88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宋体</vt:lpstr>
      <vt:lpstr>Arial</vt:lpstr>
      <vt:lpstr>Calibri</vt:lpstr>
      <vt:lpstr>Calibri Light</vt:lpstr>
      <vt:lpstr>Wingdings</vt:lpstr>
      <vt:lpstr>Office Theme</vt:lpstr>
      <vt:lpstr>From Sketch to Reality: Generating web page from a sketch</vt:lpstr>
      <vt:lpstr>Perspective Correction</vt:lpstr>
      <vt:lpstr>Hough Transform</vt:lpstr>
      <vt:lpstr>Constructing the transformation matrix</vt:lpstr>
      <vt:lpstr>Perspective Correction Result</vt:lpstr>
      <vt:lpstr>Shape Detection</vt:lpstr>
      <vt:lpstr>Ramer–Douglas–Peucker Algorithm</vt:lpstr>
      <vt:lpstr>How it works--Recursion</vt:lpstr>
      <vt:lpstr>Shape Detection Result:</vt:lpstr>
      <vt:lpstr>OCR(Optical Character Recognition)</vt:lpstr>
      <vt:lpstr>Python Imaging Library (PIL) </vt:lpstr>
      <vt:lpstr>OCR Result：</vt:lpstr>
      <vt:lpstr>What’s next?</vt:lpstr>
    </vt:vector>
  </TitlesOfParts>
  <Company>Dartmouth College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Sketch to Reality: Generating web page from a sketch</dc:title>
  <dc:creator>张忆楠</dc:creator>
  <cp:lastModifiedBy>张忆楠</cp:lastModifiedBy>
  <cp:revision>36</cp:revision>
  <dcterms:created xsi:type="dcterms:W3CDTF">2013-10-28T18:05:28Z</dcterms:created>
  <dcterms:modified xsi:type="dcterms:W3CDTF">2013-10-28T20:46:50Z</dcterms:modified>
</cp:coreProperties>
</file>